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7775575" cy="10907713"/>
  <p:notesSz cx="6888163" cy="1002030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3" userDrawn="1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8CE"/>
    <a:srgbClr val="4372C4"/>
    <a:srgbClr val="2E89D7"/>
    <a:srgbClr val="369FF6"/>
    <a:srgbClr val="D4A101"/>
    <a:srgbClr val="F3E6F0"/>
    <a:srgbClr val="726E8B"/>
    <a:srgbClr val="A49DC6"/>
    <a:srgbClr val="BEB6E4"/>
    <a:srgbClr val="693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28" autoAdjust="0"/>
    <p:restoredTop sz="86418"/>
  </p:normalViewPr>
  <p:slideViewPr>
    <p:cSldViewPr snapToGrid="0">
      <p:cViewPr varScale="1">
        <p:scale>
          <a:sx n="46" d="100"/>
          <a:sy n="46" d="100"/>
        </p:scale>
        <p:origin x="2568" y="54"/>
      </p:cViewPr>
      <p:guideLst>
        <p:guide orient="horz" pos="3413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40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408" cy="501657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147" y="0"/>
            <a:ext cx="2985408" cy="501657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D9A6E9FE-BD43-CD44-9FB6-B38B660EC85A}" type="datetimeFigureOut">
              <a:rPr kumimoji="1" lang="ja-JP" altLang="en-US" smtClean="0"/>
              <a:t>2021/8/19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518645"/>
            <a:ext cx="2985408" cy="501656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147" y="9518645"/>
            <a:ext cx="2985408" cy="501656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57729BBB-EB77-EC47-B3DB-B1117DE3E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469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0" cy="502755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0" cy="502755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2021/8/19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50950"/>
            <a:ext cx="2411413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5" tIns="46227" rIns="92455" bIns="462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2270"/>
            <a:ext cx="5510530" cy="3945493"/>
          </a:xfrm>
          <a:prstGeom prst="rect">
            <a:avLst/>
          </a:prstGeom>
        </p:spPr>
        <p:txBody>
          <a:bodyPr vert="horz" lIns="92455" tIns="46227" rIns="92455" bIns="462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517549"/>
            <a:ext cx="2984870" cy="502754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701" y="9517549"/>
            <a:ext cx="2984870" cy="502754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emf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図 72">
            <a:extLst>
              <a:ext uri="{FF2B5EF4-FFF2-40B4-BE49-F238E27FC236}">
                <a16:creationId xmlns:a16="http://schemas.microsoft.com/office/drawing/2014/main" id="{3C33DAF0-3F79-4D6F-A9BE-5966D363651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906" y="5301208"/>
            <a:ext cx="900000" cy="9000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6" name="星: 7 pt 5">
            <a:extLst>
              <a:ext uri="{FF2B5EF4-FFF2-40B4-BE49-F238E27FC236}">
                <a16:creationId xmlns:a16="http://schemas.microsoft.com/office/drawing/2014/main" id="{637A108F-2A69-459F-831F-6EBD3BF69483}"/>
              </a:ext>
            </a:extLst>
          </p:cNvPr>
          <p:cNvSpPr/>
          <p:nvPr/>
        </p:nvSpPr>
        <p:spPr>
          <a:xfrm>
            <a:off x="5403377" y="4268079"/>
            <a:ext cx="1805552" cy="742293"/>
          </a:xfrm>
          <a:prstGeom prst="star7">
            <a:avLst/>
          </a:prstGeom>
          <a:solidFill>
            <a:srgbClr val="FED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-30158" y="9092062"/>
            <a:ext cx="7775575" cy="1882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7775575" cy="2619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20"/>
          <p:cNvSpPr/>
          <p:nvPr/>
        </p:nvSpPr>
        <p:spPr>
          <a:xfrm>
            <a:off x="3320926" y="2424828"/>
            <a:ext cx="4480610" cy="607804"/>
          </a:xfrm>
          <a:custGeom>
            <a:avLst/>
            <a:gdLst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880541 w 3880541"/>
              <a:gd name="connsiteY2" fmla="*/ 615950 h 615950"/>
              <a:gd name="connsiteX3" fmla="*/ 0 w 3880541"/>
              <a:gd name="connsiteY3" fmla="*/ 615950 h 615950"/>
              <a:gd name="connsiteX4" fmla="*/ 0 w 3880541"/>
              <a:gd name="connsiteY4" fmla="*/ 0 h 615950"/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423341 w 3880541"/>
              <a:gd name="connsiteY2" fmla="*/ 609600 h 615950"/>
              <a:gd name="connsiteX3" fmla="*/ 0 w 3880541"/>
              <a:gd name="connsiteY3" fmla="*/ 615950 h 615950"/>
              <a:gd name="connsiteX4" fmla="*/ 0 w 3880541"/>
              <a:gd name="connsiteY4" fmla="*/ 0 h 615950"/>
              <a:gd name="connsiteX0" fmla="*/ 0 w 3882750"/>
              <a:gd name="connsiteY0" fmla="*/ 0 h 615950"/>
              <a:gd name="connsiteX1" fmla="*/ 3880541 w 3882750"/>
              <a:gd name="connsiteY1" fmla="*/ 0 h 615950"/>
              <a:gd name="connsiteX2" fmla="*/ 3882750 w 3882750"/>
              <a:gd name="connsiteY2" fmla="*/ 609600 h 615950"/>
              <a:gd name="connsiteX3" fmla="*/ 0 w 3882750"/>
              <a:gd name="connsiteY3" fmla="*/ 615950 h 615950"/>
              <a:gd name="connsiteX4" fmla="*/ 0 w 3882750"/>
              <a:gd name="connsiteY4" fmla="*/ 0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2750" h="615950">
                <a:moveTo>
                  <a:pt x="0" y="0"/>
                </a:moveTo>
                <a:lnTo>
                  <a:pt x="3880541" y="0"/>
                </a:lnTo>
                <a:cubicBezTo>
                  <a:pt x="3881277" y="203200"/>
                  <a:pt x="3882014" y="406400"/>
                  <a:pt x="3882750" y="609600"/>
                </a:cubicBezTo>
                <a:lnTo>
                  <a:pt x="0" y="6159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0" y="6365872"/>
            <a:ext cx="5018529" cy="607804"/>
          </a:xfrm>
          <a:custGeom>
            <a:avLst/>
            <a:gdLst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880541 w 3880541"/>
              <a:gd name="connsiteY2" fmla="*/ 615950 h 615950"/>
              <a:gd name="connsiteX3" fmla="*/ 0 w 3880541"/>
              <a:gd name="connsiteY3" fmla="*/ 615950 h 615950"/>
              <a:gd name="connsiteX4" fmla="*/ 0 w 3880541"/>
              <a:gd name="connsiteY4" fmla="*/ 0 h 615950"/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423341 w 3880541"/>
              <a:gd name="connsiteY2" fmla="*/ 609600 h 615950"/>
              <a:gd name="connsiteX3" fmla="*/ 0 w 3880541"/>
              <a:gd name="connsiteY3" fmla="*/ 615950 h 615950"/>
              <a:gd name="connsiteX4" fmla="*/ 0 w 3880541"/>
              <a:gd name="connsiteY4" fmla="*/ 0 h 615950"/>
              <a:gd name="connsiteX0" fmla="*/ 0 w 3882750"/>
              <a:gd name="connsiteY0" fmla="*/ 0 h 615950"/>
              <a:gd name="connsiteX1" fmla="*/ 3880541 w 3882750"/>
              <a:gd name="connsiteY1" fmla="*/ 0 h 615950"/>
              <a:gd name="connsiteX2" fmla="*/ 3882750 w 3882750"/>
              <a:gd name="connsiteY2" fmla="*/ 609600 h 615950"/>
              <a:gd name="connsiteX3" fmla="*/ 0 w 3882750"/>
              <a:gd name="connsiteY3" fmla="*/ 615950 h 615950"/>
              <a:gd name="connsiteX4" fmla="*/ 0 w 3882750"/>
              <a:gd name="connsiteY4" fmla="*/ 0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2750" h="615950">
                <a:moveTo>
                  <a:pt x="0" y="0"/>
                </a:moveTo>
                <a:lnTo>
                  <a:pt x="3880541" y="0"/>
                </a:lnTo>
                <a:cubicBezTo>
                  <a:pt x="3881277" y="203200"/>
                  <a:pt x="3882014" y="406400"/>
                  <a:pt x="3882750" y="609600"/>
                </a:cubicBezTo>
                <a:lnTo>
                  <a:pt x="0" y="6159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正方形/長方形 20"/>
          <p:cNvSpPr/>
          <p:nvPr/>
        </p:nvSpPr>
        <p:spPr>
          <a:xfrm>
            <a:off x="32036" y="2416682"/>
            <a:ext cx="3880541" cy="615950"/>
          </a:xfrm>
          <a:custGeom>
            <a:avLst/>
            <a:gdLst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880541 w 3880541"/>
              <a:gd name="connsiteY2" fmla="*/ 615950 h 615950"/>
              <a:gd name="connsiteX3" fmla="*/ 0 w 3880541"/>
              <a:gd name="connsiteY3" fmla="*/ 615950 h 615950"/>
              <a:gd name="connsiteX4" fmla="*/ 0 w 3880541"/>
              <a:gd name="connsiteY4" fmla="*/ 0 h 615950"/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423341 w 3880541"/>
              <a:gd name="connsiteY2" fmla="*/ 609600 h 615950"/>
              <a:gd name="connsiteX3" fmla="*/ 0 w 3880541"/>
              <a:gd name="connsiteY3" fmla="*/ 615950 h 615950"/>
              <a:gd name="connsiteX4" fmla="*/ 0 w 3880541"/>
              <a:gd name="connsiteY4" fmla="*/ 0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0541" h="615950">
                <a:moveTo>
                  <a:pt x="0" y="0"/>
                </a:moveTo>
                <a:lnTo>
                  <a:pt x="3880541" y="0"/>
                </a:lnTo>
                <a:lnTo>
                  <a:pt x="3423341" y="609600"/>
                </a:lnTo>
                <a:lnTo>
                  <a:pt x="0" y="6159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正方形/長方形 20"/>
          <p:cNvSpPr/>
          <p:nvPr/>
        </p:nvSpPr>
        <p:spPr>
          <a:xfrm flipH="1">
            <a:off x="4416187" y="6371714"/>
            <a:ext cx="3359388" cy="615950"/>
          </a:xfrm>
          <a:custGeom>
            <a:avLst/>
            <a:gdLst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880541 w 3880541"/>
              <a:gd name="connsiteY2" fmla="*/ 615950 h 615950"/>
              <a:gd name="connsiteX3" fmla="*/ 0 w 3880541"/>
              <a:gd name="connsiteY3" fmla="*/ 615950 h 615950"/>
              <a:gd name="connsiteX4" fmla="*/ 0 w 3880541"/>
              <a:gd name="connsiteY4" fmla="*/ 0 h 615950"/>
              <a:gd name="connsiteX0" fmla="*/ 0 w 3880541"/>
              <a:gd name="connsiteY0" fmla="*/ 0 h 615950"/>
              <a:gd name="connsiteX1" fmla="*/ 3880541 w 3880541"/>
              <a:gd name="connsiteY1" fmla="*/ 0 h 615950"/>
              <a:gd name="connsiteX2" fmla="*/ 3423341 w 3880541"/>
              <a:gd name="connsiteY2" fmla="*/ 609600 h 615950"/>
              <a:gd name="connsiteX3" fmla="*/ 0 w 3880541"/>
              <a:gd name="connsiteY3" fmla="*/ 615950 h 615950"/>
              <a:gd name="connsiteX4" fmla="*/ 0 w 3880541"/>
              <a:gd name="connsiteY4" fmla="*/ 0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0541" h="615950">
                <a:moveTo>
                  <a:pt x="0" y="0"/>
                </a:moveTo>
                <a:lnTo>
                  <a:pt x="3880541" y="0"/>
                </a:lnTo>
                <a:lnTo>
                  <a:pt x="3423341" y="609600"/>
                </a:lnTo>
                <a:lnTo>
                  <a:pt x="0" y="6159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19353" y="10435899"/>
            <a:ext cx="4514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+mn-ea"/>
                <a:cs typeface="MS PMincho" charset="-128"/>
              </a:rPr>
              <a:t>新潟市中央区西堀前通</a:t>
            </a:r>
            <a:r>
              <a:rPr lang="en-US" altLang="ja-JP" sz="1400" b="1" dirty="0">
                <a:solidFill>
                  <a:schemeClr val="accent1">
                    <a:lumMod val="75000"/>
                  </a:schemeClr>
                </a:solidFill>
                <a:latin typeface="+mn-ea"/>
                <a:cs typeface="MS PMincho" charset="-128"/>
              </a:rPr>
              <a:t>6</a:t>
            </a: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+mn-ea"/>
                <a:cs typeface="MS PMincho" charset="-128"/>
              </a:rPr>
              <a:t>番町</a:t>
            </a:r>
            <a:r>
              <a:rPr lang="en-US" altLang="ja-JP" sz="1400" b="1" dirty="0">
                <a:solidFill>
                  <a:schemeClr val="accent1">
                    <a:lumMod val="75000"/>
                  </a:schemeClr>
                </a:solidFill>
                <a:latin typeface="+mn-ea"/>
                <a:cs typeface="MS PMincho" charset="-128"/>
              </a:rPr>
              <a:t>909</a:t>
            </a: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+mn-ea"/>
                <a:cs typeface="MS PMincho" charset="-128"/>
              </a:rPr>
              <a:t>番地　</a:t>
            </a:r>
            <a:r>
              <a:rPr lang="en-US" altLang="ja-JP" sz="1400" b="1" dirty="0">
                <a:solidFill>
                  <a:schemeClr val="accent1">
                    <a:lumMod val="75000"/>
                  </a:schemeClr>
                </a:solidFill>
                <a:latin typeface="+mn-ea"/>
                <a:cs typeface="MS PMincho" charset="-128"/>
              </a:rPr>
              <a:t>Co-C.G. 3</a:t>
            </a: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+mn-ea"/>
                <a:cs typeface="MS PMincho" charset="-128"/>
              </a:rPr>
              <a:t>階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837441" y="9681082"/>
            <a:ext cx="44376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  <a:cs typeface="MS PMincho" charset="-128"/>
              </a:rPr>
              <a:t>☎ </a:t>
            </a:r>
            <a:r>
              <a:rPr kumimoji="1" lang="en-US" altLang="ja-JP" sz="4400" b="1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  <a:cs typeface="MS PMincho" charset="-128"/>
              </a:rPr>
              <a:t>025-210-8720</a:t>
            </a:r>
            <a:endParaRPr kumimoji="1" lang="ja-JP" altLang="en-US" sz="4400" b="1" dirty="0">
              <a:solidFill>
                <a:schemeClr val="accent1">
                  <a:lumMod val="75000"/>
                </a:schemeClr>
              </a:solidFill>
              <a:effectLst/>
              <a:latin typeface="+mn-ea"/>
              <a:cs typeface="MS PMincho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96881" y="-84209"/>
            <a:ext cx="5032147" cy="114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5400" dirty="0">
                <a:ln w="117475">
                  <a:solidFill>
                    <a:schemeClr val="accent1">
                      <a:shade val="50000"/>
                      <a:alpha val="80000"/>
                    </a:schemeClr>
                  </a:solidFill>
                </a:ln>
                <a:solidFill>
                  <a:schemeClr val="bg1"/>
                </a:solidFill>
                <a:latin typeface="HGSSoeiKakugothicUB" charset="-128"/>
                <a:ea typeface="HGSSoeiKakugothicUB" charset="-128"/>
                <a:cs typeface="HGSSoeiKakugothicUB" charset="-128"/>
              </a:rPr>
              <a:t>緊急情報キット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96880" y="-82413"/>
            <a:ext cx="5032147" cy="114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5400" dirty="0">
                <a:solidFill>
                  <a:schemeClr val="bg1"/>
                </a:solidFill>
                <a:latin typeface="HGSSoeiKakugothicUB" charset="-128"/>
                <a:ea typeface="HGSSoeiKakugothicUB" charset="-128"/>
                <a:cs typeface="HGSSoeiKakugothicUB" charset="-128"/>
              </a:rPr>
              <a:t>緊急情報キット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33027" y="1004660"/>
            <a:ext cx="7247311" cy="129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</a:rPr>
              <a:t>　ひとり暮らしの高齢者等の安心・安全を守るため、緊急連絡先やかかりつけ医等の情報を専用の容器に入れ、自宅の冷蔵庫に保管し、緊急時や災害時の救護活動に役立てるものです。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949214" y="9165993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accent1">
                    <a:lumMod val="75000"/>
                  </a:schemeClr>
                </a:solidFill>
                <a:latin typeface="HGSSoeiKakugothicUB" charset="-128"/>
                <a:ea typeface="HGSSoeiKakugothicUB" charset="-128"/>
                <a:cs typeface="HGSSoeiKakugothicUB" charset="-128"/>
              </a:rPr>
              <a:t>中央区社会福祉協議会</a:t>
            </a:r>
          </a:p>
        </p:txBody>
      </p:sp>
      <p:sp>
        <p:nvSpPr>
          <p:cNvPr id="31" name="角丸四角形 30"/>
          <p:cNvSpPr/>
          <p:nvPr/>
        </p:nvSpPr>
        <p:spPr>
          <a:xfrm>
            <a:off x="121780" y="7134923"/>
            <a:ext cx="3402810" cy="34281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effectLst>
                  <a:glow>
                    <a:schemeClr val="bg1"/>
                  </a:glow>
                </a:effectLst>
                <a:latin typeface="+mn-ea"/>
                <a:cs typeface="MS PMincho" charset="-128"/>
              </a:rPr>
              <a:t>キットが欲しい！</a:t>
            </a:r>
          </a:p>
        </p:txBody>
      </p:sp>
      <p:sp>
        <p:nvSpPr>
          <p:cNvPr id="7" name="円/楕円 6">
            <a:extLst>
              <a:ext uri="{FF2B5EF4-FFF2-40B4-BE49-F238E27FC236}">
                <a16:creationId xmlns:a16="http://schemas.microsoft.com/office/drawing/2014/main" id="{9AC5CFAC-C3C4-CD4D-AC7F-CAF2A7FB8AC1}"/>
              </a:ext>
            </a:extLst>
          </p:cNvPr>
          <p:cNvSpPr/>
          <p:nvPr/>
        </p:nvSpPr>
        <p:spPr>
          <a:xfrm>
            <a:off x="653076" y="2586292"/>
            <a:ext cx="2847243" cy="2760330"/>
          </a:xfrm>
          <a:prstGeom prst="ellipse">
            <a:avLst/>
          </a:prstGeom>
          <a:solidFill>
            <a:srgbClr val="43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439BB14-1BCF-47C0-B746-356EFEFDB64D}"/>
              </a:ext>
            </a:extLst>
          </p:cNvPr>
          <p:cNvGrpSpPr/>
          <p:nvPr/>
        </p:nvGrpSpPr>
        <p:grpSpPr>
          <a:xfrm>
            <a:off x="4081540" y="2755571"/>
            <a:ext cx="3737940" cy="3801821"/>
            <a:chOff x="237694" y="3098316"/>
            <a:chExt cx="8146705" cy="6815919"/>
          </a:xfrm>
        </p:grpSpPr>
        <p:sp>
          <p:nvSpPr>
            <p:cNvPr id="65" name="フローチャート: 他ページ結合子 64">
              <a:extLst>
                <a:ext uri="{FF2B5EF4-FFF2-40B4-BE49-F238E27FC236}">
                  <a16:creationId xmlns:a16="http://schemas.microsoft.com/office/drawing/2014/main" id="{053C6B1F-EC7B-46D3-9610-32098B275CBE}"/>
                </a:ext>
              </a:extLst>
            </p:cNvPr>
            <p:cNvSpPr/>
            <p:nvPr/>
          </p:nvSpPr>
          <p:spPr>
            <a:xfrm>
              <a:off x="506308" y="6985206"/>
              <a:ext cx="2236509" cy="2900825"/>
            </a:xfrm>
            <a:prstGeom prst="flowChartOffpageConnector">
              <a:avLst/>
            </a:prstGeom>
            <a:solidFill>
              <a:schemeClr val="tx2">
                <a:lumMod val="20000"/>
                <a:lumOff val="80000"/>
                <a:alpha val="2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66" name="フローチャート: 他ページ結合子 65">
              <a:extLst>
                <a:ext uri="{FF2B5EF4-FFF2-40B4-BE49-F238E27FC236}">
                  <a16:creationId xmlns:a16="http://schemas.microsoft.com/office/drawing/2014/main" id="{3F5AD3F0-00ED-488E-A2A1-DDDA1B7D17BC}"/>
                </a:ext>
              </a:extLst>
            </p:cNvPr>
            <p:cNvSpPr/>
            <p:nvPr/>
          </p:nvSpPr>
          <p:spPr>
            <a:xfrm>
              <a:off x="3043395" y="7013410"/>
              <a:ext cx="2236509" cy="2900825"/>
            </a:xfrm>
            <a:prstGeom prst="flowChartOffpageConnector">
              <a:avLst/>
            </a:prstGeom>
            <a:solidFill>
              <a:schemeClr val="tx2">
                <a:lumMod val="20000"/>
                <a:lumOff val="80000"/>
                <a:alpha val="2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67" name="フローチャート: 他ページ結合子 66">
              <a:extLst>
                <a:ext uri="{FF2B5EF4-FFF2-40B4-BE49-F238E27FC236}">
                  <a16:creationId xmlns:a16="http://schemas.microsoft.com/office/drawing/2014/main" id="{4417A857-94A9-48DB-973F-DC4D8BBCBF71}"/>
                </a:ext>
              </a:extLst>
            </p:cNvPr>
            <p:cNvSpPr/>
            <p:nvPr/>
          </p:nvSpPr>
          <p:spPr>
            <a:xfrm>
              <a:off x="5569178" y="7013410"/>
              <a:ext cx="2236509" cy="2900825"/>
            </a:xfrm>
            <a:prstGeom prst="flowChartOffpageConnector">
              <a:avLst/>
            </a:prstGeom>
            <a:solidFill>
              <a:schemeClr val="tx2">
                <a:lumMod val="20000"/>
                <a:lumOff val="80000"/>
                <a:alpha val="2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8" name="矢印: 右 47">
              <a:extLst>
                <a:ext uri="{FF2B5EF4-FFF2-40B4-BE49-F238E27FC236}">
                  <a16:creationId xmlns:a16="http://schemas.microsoft.com/office/drawing/2014/main" id="{70CF8C6C-3BED-4DCA-8D7E-478CBD52E8B9}"/>
                </a:ext>
              </a:extLst>
            </p:cNvPr>
            <p:cNvSpPr/>
            <p:nvPr/>
          </p:nvSpPr>
          <p:spPr>
            <a:xfrm rot="2510994">
              <a:off x="1452559" y="5399614"/>
              <a:ext cx="1232243" cy="41927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pic>
          <p:nvPicPr>
            <p:cNvPr id="49" name="Picture 6" descr="家のイラスト5">
              <a:extLst>
                <a:ext uri="{FF2B5EF4-FFF2-40B4-BE49-F238E27FC236}">
                  <a16:creationId xmlns:a16="http://schemas.microsoft.com/office/drawing/2014/main" id="{5A38EE84-5BDB-44E9-A8AD-7281AA1171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0383" y="3098316"/>
              <a:ext cx="2302348" cy="21296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8" descr="家のイラスト1">
              <a:extLst>
                <a:ext uri="{FF2B5EF4-FFF2-40B4-BE49-F238E27FC236}">
                  <a16:creationId xmlns:a16="http://schemas.microsoft.com/office/drawing/2014/main" id="{38816AB1-FBB1-46DC-8E4E-8DDE9EC650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8147" y="7773062"/>
              <a:ext cx="1591705" cy="1472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10" descr="開いている冷蔵庫のイラスト">
              <a:extLst>
                <a:ext uri="{FF2B5EF4-FFF2-40B4-BE49-F238E27FC236}">
                  <a16:creationId xmlns:a16="http://schemas.microsoft.com/office/drawing/2014/main" id="{DEEF9BD5-C88F-46CD-833C-DA79BEC347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3929" y="5584245"/>
              <a:ext cx="1220528" cy="12205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12" descr="救急車のイラスト（斜め）">
              <a:extLst>
                <a:ext uri="{FF2B5EF4-FFF2-40B4-BE49-F238E27FC236}">
                  <a16:creationId xmlns:a16="http://schemas.microsoft.com/office/drawing/2014/main" id="{A8AB2464-0994-40F0-8053-67276997BA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1661" y="4308611"/>
              <a:ext cx="1250746" cy="10339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16" descr="大病院のイラスト">
              <a:extLst>
                <a:ext uri="{FF2B5EF4-FFF2-40B4-BE49-F238E27FC236}">
                  <a16:creationId xmlns:a16="http://schemas.microsoft.com/office/drawing/2014/main" id="{A3D6098D-6576-4041-8308-D9E1A4316F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2715" y="7678029"/>
              <a:ext cx="2054938" cy="1627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8" descr="中年男性の表情のイラスト「驚いた顔」">
              <a:extLst>
                <a:ext uri="{FF2B5EF4-FFF2-40B4-BE49-F238E27FC236}">
                  <a16:creationId xmlns:a16="http://schemas.microsoft.com/office/drawing/2014/main" id="{209F6705-6A67-4CC5-A90A-C85452D22D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694" y="3842337"/>
              <a:ext cx="1756362" cy="2026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20" descr="救急隊員のイラスト">
              <a:extLst>
                <a:ext uri="{FF2B5EF4-FFF2-40B4-BE49-F238E27FC236}">
                  <a16:creationId xmlns:a16="http://schemas.microsoft.com/office/drawing/2014/main" id="{D4F7AF4D-5CE7-4412-8E31-EBA3F57FCAB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5616"/>
            <a:stretch/>
          </p:blipFill>
          <p:spPr bwMode="auto">
            <a:xfrm>
              <a:off x="6367569" y="3751732"/>
              <a:ext cx="2016830" cy="1974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Picture 22" descr="心臓発作・心筋梗塞のイラスト">
              <a:extLst>
                <a:ext uri="{FF2B5EF4-FFF2-40B4-BE49-F238E27FC236}">
                  <a16:creationId xmlns:a16="http://schemas.microsoft.com/office/drawing/2014/main" id="{4653FEC6-450F-4C68-94B1-78468DF1CB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5403" y="3478381"/>
              <a:ext cx="1514475" cy="1904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24" descr="薬のイラスト「カプセル・セット」">
              <a:extLst>
                <a:ext uri="{FF2B5EF4-FFF2-40B4-BE49-F238E27FC236}">
                  <a16:creationId xmlns:a16="http://schemas.microsoft.com/office/drawing/2014/main" id="{9ECA19AA-B865-4601-B0DB-361F60BC20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35995" y="7709567"/>
              <a:ext cx="1526411" cy="16546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71C0DBDC-0F92-4540-A2E7-DB86557E9DE3}"/>
                </a:ext>
              </a:extLst>
            </p:cNvPr>
            <p:cNvSpPr txBox="1"/>
            <p:nvPr/>
          </p:nvSpPr>
          <p:spPr>
            <a:xfrm>
              <a:off x="424123" y="3371941"/>
              <a:ext cx="2247138" cy="46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100" dirty="0">
                  <a:latin typeface="HGSSoeiKakugothicUB" charset="-128"/>
                  <a:ea typeface="HGSSoeiKakugothicUB" charset="-128"/>
                  <a:cs typeface="HGSSoeiKakugothicUB" charset="-128"/>
                </a:rPr>
                <a:t>緊急事態発見</a:t>
              </a:r>
              <a:endParaRPr kumimoji="1"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ED25A992-39FC-4123-9F89-2DC9136B395E}"/>
                </a:ext>
              </a:extLst>
            </p:cNvPr>
            <p:cNvSpPr txBox="1"/>
            <p:nvPr/>
          </p:nvSpPr>
          <p:spPr>
            <a:xfrm>
              <a:off x="5452212" y="3383542"/>
              <a:ext cx="2247138" cy="46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100" dirty="0">
                  <a:latin typeface="HGSSoeiKakugothicUB" charset="-128"/>
                  <a:ea typeface="HGSSoeiKakugothicUB" charset="-128"/>
                  <a:cs typeface="HGSSoeiKakugothicUB" charset="-128"/>
                </a:rPr>
                <a:t>救急隊員到着</a:t>
              </a:r>
              <a:endParaRPr kumimoji="1"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endParaRP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1ACB3081-CB5D-421B-A8C0-B8AA935D5748}"/>
                </a:ext>
              </a:extLst>
            </p:cNvPr>
            <p:cNvSpPr txBox="1"/>
            <p:nvPr/>
          </p:nvSpPr>
          <p:spPr>
            <a:xfrm>
              <a:off x="654219" y="7329558"/>
              <a:ext cx="1939694" cy="46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latin typeface="HGSSoeiKakugothicUB" charset="-128"/>
                  <a:ea typeface="HGSSoeiKakugothicUB" charset="-128"/>
                  <a:cs typeface="HGSSoeiKakugothicUB" charset="-128"/>
                </a:rPr>
                <a:t>緊急連絡先</a:t>
              </a:r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3DF6BBB3-CD98-4267-9319-6ACB460D6F7C}"/>
                </a:ext>
              </a:extLst>
            </p:cNvPr>
            <p:cNvSpPr txBox="1"/>
            <p:nvPr/>
          </p:nvSpPr>
          <p:spPr>
            <a:xfrm>
              <a:off x="3088687" y="7249255"/>
              <a:ext cx="2247138" cy="46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latin typeface="HGSSoeiKakugothicUB" charset="-128"/>
                  <a:ea typeface="HGSSoeiKakugothicUB" charset="-128"/>
                  <a:cs typeface="HGSSoeiKakugothicUB" charset="-128"/>
                </a:rPr>
                <a:t>かかりつけ医</a:t>
              </a:r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B08E37BD-8F07-4BED-869D-0EC5356B0F8A}"/>
                </a:ext>
              </a:extLst>
            </p:cNvPr>
            <p:cNvSpPr txBox="1"/>
            <p:nvPr/>
          </p:nvSpPr>
          <p:spPr>
            <a:xfrm>
              <a:off x="5879275" y="7260991"/>
              <a:ext cx="1632251" cy="46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100" dirty="0">
                  <a:latin typeface="HGSSoeiKakugothicUB" charset="-128"/>
                  <a:ea typeface="HGSSoeiKakugothicUB" charset="-128"/>
                  <a:cs typeface="HGSSoeiKakugothicUB" charset="-128"/>
                </a:rPr>
                <a:t>服薬情報</a:t>
              </a:r>
              <a:endParaRPr kumimoji="1"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endParaRPr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8DEA8A1C-54B5-495E-B5F5-E22F314B0BF2}"/>
                </a:ext>
              </a:extLst>
            </p:cNvPr>
            <p:cNvSpPr txBox="1"/>
            <p:nvPr/>
          </p:nvSpPr>
          <p:spPr>
            <a:xfrm>
              <a:off x="3729415" y="6246926"/>
              <a:ext cx="2638433" cy="6069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dirty="0">
                  <a:latin typeface="HGSSoeiKakugothicUB" charset="-128"/>
                  <a:ea typeface="HGSSoeiKakugothicUB" charset="-128"/>
                  <a:cs typeface="HGSSoeiKakugothicUB" charset="-128"/>
                </a:rPr>
                <a:t>キット活用</a:t>
              </a:r>
            </a:p>
          </p:txBody>
        </p:sp>
        <p:sp>
          <p:nvSpPr>
            <p:cNvPr id="64" name="矢印: 右 63">
              <a:extLst>
                <a:ext uri="{FF2B5EF4-FFF2-40B4-BE49-F238E27FC236}">
                  <a16:creationId xmlns:a16="http://schemas.microsoft.com/office/drawing/2014/main" id="{FE557BA2-7BF9-4400-9801-EA6AC94671C9}"/>
                </a:ext>
              </a:extLst>
            </p:cNvPr>
            <p:cNvSpPr/>
            <p:nvPr/>
          </p:nvSpPr>
          <p:spPr>
            <a:xfrm rot="8300403">
              <a:off x="5330042" y="5384257"/>
              <a:ext cx="1232243" cy="41927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68" name="Picture 28" descr="冷蔵庫のイラスト">
            <a:extLst>
              <a:ext uri="{FF2B5EF4-FFF2-40B4-BE49-F238E27FC236}">
                <a16:creationId xmlns:a16="http://schemas.microsoft.com/office/drawing/2014/main" id="{52F7ADB3-7BBE-4D18-8DB2-BC5674D1A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440" y="5527702"/>
            <a:ext cx="700189" cy="102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0" descr="開いたドア">
            <a:extLst>
              <a:ext uri="{FF2B5EF4-FFF2-40B4-BE49-F238E27FC236}">
                <a16:creationId xmlns:a16="http://schemas.microsoft.com/office/drawing/2014/main" id="{20B9F092-69F5-4B38-A6BF-59800D78F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4" y="5561091"/>
            <a:ext cx="1050192" cy="102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53A8C4C4-97BC-4D7E-8E2D-959C7867B080}"/>
              </a:ext>
            </a:extLst>
          </p:cNvPr>
          <p:cNvSpPr txBox="1"/>
          <p:nvPr/>
        </p:nvSpPr>
        <p:spPr>
          <a:xfrm>
            <a:off x="1083439" y="5892112"/>
            <a:ext cx="215956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rPr>
              <a:t>目印は丸</a:t>
            </a:r>
            <a:r>
              <a:rPr kumimoji="1"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rPr>
              <a:t>シール</a:t>
            </a:r>
            <a:r>
              <a:rPr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rPr>
              <a:t>！</a:t>
            </a:r>
            <a:endParaRPr kumimoji="1" lang="en-US" altLang="ja-JP" sz="1100" dirty="0">
              <a:latin typeface="HGSSoeiKakugothicUB" charset="-128"/>
              <a:ea typeface="HGSSoeiKakugothicUB" charset="-128"/>
              <a:cs typeface="HGSSoeiKakugothicUB" charset="-128"/>
            </a:endParaRPr>
          </a:p>
          <a:p>
            <a:r>
              <a:rPr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rPr>
              <a:t>玄関</a:t>
            </a:r>
            <a:r>
              <a:rPr kumimoji="1"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rPr>
              <a:t>の内側・冷蔵庫の</a:t>
            </a:r>
            <a:r>
              <a:rPr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rPr>
              <a:t>２ヶ所に</a:t>
            </a:r>
            <a:endParaRPr lang="en-US" altLang="ja-JP" sz="1100" dirty="0">
              <a:latin typeface="HGSSoeiKakugothicUB" charset="-128"/>
              <a:ea typeface="HGSSoeiKakugothicUB" charset="-128"/>
              <a:cs typeface="HGSSoeiKakugothicUB" charset="-128"/>
            </a:endParaRPr>
          </a:p>
          <a:p>
            <a:r>
              <a:rPr kumimoji="1" lang="ja-JP" altLang="en-US" sz="1100" dirty="0">
                <a:latin typeface="HGSSoeiKakugothicUB" charset="-128"/>
                <a:ea typeface="HGSSoeiKakugothicUB" charset="-128"/>
                <a:cs typeface="HGSSoeiKakugothicUB" charset="-128"/>
              </a:rPr>
              <a:t>必ず貼ってください。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43CEB499-EEFF-4A7C-B1AE-9712E8EFE028}"/>
              </a:ext>
            </a:extLst>
          </p:cNvPr>
          <p:cNvSpPr txBox="1"/>
          <p:nvPr/>
        </p:nvSpPr>
        <p:spPr>
          <a:xfrm>
            <a:off x="7287618" y="6124173"/>
            <a:ext cx="5809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err="1">
                <a:latin typeface="HGSSoeiKakugothicUB" charset="-128"/>
                <a:ea typeface="HGSSoeiKakugothicUB" charset="-128"/>
                <a:cs typeface="HGSSoeiKakugothicUB" charset="-128"/>
              </a:rPr>
              <a:t>etc</a:t>
            </a:r>
            <a:r>
              <a:rPr kumimoji="1" lang="en-US" altLang="ja-JP" sz="1100" dirty="0">
                <a:latin typeface="HGSSoeiKakugothicUB" charset="-128"/>
                <a:ea typeface="HGSSoeiKakugothicUB" charset="-128"/>
                <a:cs typeface="HGSSoeiKakugothicUB" charset="-128"/>
              </a:rPr>
              <a:t>…</a:t>
            </a:r>
            <a:endParaRPr kumimoji="1" lang="ja-JP" altLang="en-US" sz="1100" dirty="0">
              <a:latin typeface="HGSSoeiKakugothicUB" charset="-128"/>
              <a:ea typeface="HGSSoeiKakugothicUB" charset="-128"/>
              <a:cs typeface="HGSSoeiKakugothicUB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15E6C06-5E6E-43DC-9C64-AEEC6271D92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506" y="9323976"/>
            <a:ext cx="1368666" cy="1368666"/>
          </a:xfrm>
          <a:prstGeom prst="rect">
            <a:avLst/>
          </a:prstGeom>
        </p:spPr>
      </p:pic>
      <p:sp>
        <p:nvSpPr>
          <p:cNvPr id="46" name="角丸四角形 30">
            <a:extLst>
              <a:ext uri="{FF2B5EF4-FFF2-40B4-BE49-F238E27FC236}">
                <a16:creationId xmlns:a16="http://schemas.microsoft.com/office/drawing/2014/main" id="{8E04F377-338F-4435-9C4C-98B79ECCE6EB}"/>
              </a:ext>
            </a:extLst>
          </p:cNvPr>
          <p:cNvSpPr/>
          <p:nvPr/>
        </p:nvSpPr>
        <p:spPr>
          <a:xfrm>
            <a:off x="4177528" y="7137304"/>
            <a:ext cx="3402810" cy="34281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effectLst>
                  <a:glow>
                    <a:schemeClr val="bg1"/>
                  </a:glow>
                </a:effectLst>
                <a:latin typeface="+mn-ea"/>
                <a:cs typeface="MS PMincho" charset="-128"/>
              </a:rPr>
              <a:t>キットを配布したい！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C0C5DC1D-0650-45C7-8F17-C840F56DFCAE}"/>
              </a:ext>
            </a:extLst>
          </p:cNvPr>
          <p:cNvSpPr txBox="1"/>
          <p:nvPr/>
        </p:nvSpPr>
        <p:spPr>
          <a:xfrm>
            <a:off x="3938386" y="7567210"/>
            <a:ext cx="3881094" cy="129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</a:rPr>
              <a:t>　中央区社協では、配布に取り組む団体に助成を行っています。</a:t>
            </a:r>
            <a:endParaRPr lang="en-US" altLang="ja-JP" sz="18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</a:rPr>
              <a:t>＜助成金額：配布対象者数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</a:rPr>
              <a:t>×200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</a:rPr>
              <a:t>円＞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6E47DA1-3D7C-48B4-8D03-D0070252E06D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harpenSoften amount="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25405" t="24202" r="27125" b="4721"/>
          <a:stretch/>
        </p:blipFill>
        <p:spPr>
          <a:xfrm rot="20561701">
            <a:off x="1091051" y="2002833"/>
            <a:ext cx="1810392" cy="3584646"/>
          </a:xfrm>
          <a:prstGeom prst="rect">
            <a:avLst/>
          </a:prstGeom>
        </p:spPr>
      </p:pic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02D23AE0-7E50-487E-80D5-D683CAA18661}"/>
              </a:ext>
            </a:extLst>
          </p:cNvPr>
          <p:cNvSpPr txBox="1"/>
          <p:nvPr/>
        </p:nvSpPr>
        <p:spPr>
          <a:xfrm>
            <a:off x="-18157" y="7572787"/>
            <a:ext cx="3881094" cy="129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</a:rPr>
              <a:t>　中央区内の各地域団体が緊急情報キット配布事業に取り組み、見守り活動を行っています。</a:t>
            </a:r>
          </a:p>
        </p:txBody>
      </p:sp>
      <p:pic>
        <p:nvPicPr>
          <p:cNvPr id="75" name="図 74">
            <a:extLst>
              <a:ext uri="{FF2B5EF4-FFF2-40B4-BE49-F238E27FC236}">
                <a16:creationId xmlns:a16="http://schemas.microsoft.com/office/drawing/2014/main" id="{C6D3DC92-539A-428A-8511-BE29B8BDBB0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55" y="5790547"/>
            <a:ext cx="252000" cy="2520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5182769E-F2E0-49C0-AF94-542B5D59FF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283" y="5856328"/>
            <a:ext cx="252000" cy="252000"/>
          </a:xfrm>
          <a:prstGeom prst="ellipse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688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3274</TotalTime>
  <Words>162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HGSSoeiKakugothicUB</vt:lpstr>
      <vt:lpstr>ＭＳ Ｐゴシック</vt:lpstr>
      <vt:lpstr>Yu Gothic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社会福祉協議会 新潟市中央区</cp:lastModifiedBy>
  <cp:revision>287</cp:revision>
  <cp:lastPrinted>2021-08-10T00:12:15Z</cp:lastPrinted>
  <dcterms:created xsi:type="dcterms:W3CDTF">2013-08-08T01:25:55Z</dcterms:created>
  <dcterms:modified xsi:type="dcterms:W3CDTF">2021-08-19T07:35:57Z</dcterms:modified>
</cp:coreProperties>
</file>